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9" r:id="rId4"/>
    <p:sldId id="260" r:id="rId5"/>
    <p:sldId id="261" r:id="rId6"/>
    <p:sldId id="262" r:id="rId7"/>
  </p:sldIdLst>
  <p:sldSz cx="9144000" cy="6858000" type="screen4x3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0">
          <p15:clr>
            <a:srgbClr val="A4A3A4"/>
          </p15:clr>
        </p15:guide>
        <p15:guide id="2" orient="horz" pos="160">
          <p15:clr>
            <a:srgbClr val="A4A3A4"/>
          </p15:clr>
        </p15:guide>
        <p15:guide id="3" orient="horz">
          <p15:clr>
            <a:srgbClr val="A4A3A4"/>
          </p15:clr>
        </p15:guide>
        <p15:guide id="4" pos="913">
          <p15:clr>
            <a:srgbClr val="A4A3A4"/>
          </p15:clr>
        </p15:guide>
        <p15:guide id="5" pos="1661">
          <p15:clr>
            <a:srgbClr val="A4A3A4"/>
          </p15:clr>
        </p15:guide>
        <p15:guide id="6" pos="371">
          <p15:clr>
            <a:srgbClr val="A4A3A4"/>
          </p15:clr>
        </p15:guide>
        <p15:guide id="7" pos="4672">
          <p15:clr>
            <a:srgbClr val="A4A3A4"/>
          </p15:clr>
        </p15:guide>
        <p15:guide id="8" pos="552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2C5"/>
    <a:srgbClr val="0099CC"/>
    <a:srgbClr val="666666"/>
    <a:srgbClr val="CC003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1111C3-3EE1-4F1F-A522-D1621961A614}" v="1" dt="2025-09-02T19:44:57.8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0929"/>
  </p:normalViewPr>
  <p:slideViewPr>
    <p:cSldViewPr>
      <p:cViewPr varScale="1">
        <p:scale>
          <a:sx n="74" d="100"/>
          <a:sy n="74" d="100"/>
        </p:scale>
        <p:origin x="1084" y="56"/>
      </p:cViewPr>
      <p:guideLst>
        <p:guide orient="horz" pos="340"/>
        <p:guide orient="horz" pos="160"/>
        <p:guide orient="horz"/>
        <p:guide pos="913"/>
        <p:guide pos="1661"/>
        <p:guide pos="371"/>
        <p:guide pos="4672"/>
        <p:guide pos="55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15" d="100"/>
          <a:sy n="115" d="100"/>
        </p:scale>
        <p:origin x="-3128" y="-120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severino, Britnee:(PECO)" userId="c2283cd5-a352-49db-9c2e-e912c399a906" providerId="ADAL" clId="{DC1111C3-3EE1-4F1F-A522-D1621961A614}"/>
    <pc:docChg chg="modSld modNotesMaster modHandout">
      <pc:chgData name="Sanseverino, Britnee:(PECO)" userId="c2283cd5-a352-49db-9c2e-e912c399a906" providerId="ADAL" clId="{DC1111C3-3EE1-4F1F-A522-D1621961A614}" dt="2025-09-04T13:55:01.930" v="42" actId="20577"/>
      <pc:docMkLst>
        <pc:docMk/>
      </pc:docMkLst>
      <pc:sldChg chg="modSp mod">
        <pc:chgData name="Sanseverino, Britnee:(PECO)" userId="c2283cd5-a352-49db-9c2e-e912c399a906" providerId="ADAL" clId="{DC1111C3-3EE1-4F1F-A522-D1621961A614}" dt="2025-09-04T13:54:52.874" v="33" actId="6549"/>
        <pc:sldMkLst>
          <pc:docMk/>
          <pc:sldMk cId="0" sldId="256"/>
        </pc:sldMkLst>
        <pc:spChg chg="mod">
          <ac:chgData name="Sanseverino, Britnee:(PECO)" userId="c2283cd5-a352-49db-9c2e-e912c399a906" providerId="ADAL" clId="{DC1111C3-3EE1-4F1F-A522-D1621961A614}" dt="2025-09-04T13:54:52.874" v="33" actId="6549"/>
          <ac:spMkLst>
            <pc:docMk/>
            <pc:sldMk cId="0" sldId="256"/>
            <ac:spMk id="2054" creationId="{4CC99388-B872-1B9C-8327-A018B56F5DAE}"/>
          </ac:spMkLst>
        </pc:spChg>
      </pc:sldChg>
      <pc:sldChg chg="modSp mod">
        <pc:chgData name="Sanseverino, Britnee:(PECO)" userId="c2283cd5-a352-49db-9c2e-e912c399a906" providerId="ADAL" clId="{DC1111C3-3EE1-4F1F-A522-D1621961A614}" dt="2025-09-04T13:55:01.930" v="42" actId="20577"/>
        <pc:sldMkLst>
          <pc:docMk/>
          <pc:sldMk cId="1682877498" sldId="259"/>
        </pc:sldMkLst>
        <pc:spChg chg="mod">
          <ac:chgData name="Sanseverino, Britnee:(PECO)" userId="c2283cd5-a352-49db-9c2e-e912c399a906" providerId="ADAL" clId="{DC1111C3-3EE1-4F1F-A522-D1621961A614}" dt="2025-09-04T13:55:01.930" v="42" actId="20577"/>
          <ac:spMkLst>
            <pc:docMk/>
            <pc:sldMk cId="1682877498" sldId="259"/>
            <ac:spMk id="7" creationId="{ABD7CBE1-1AE5-2A90-A16F-602EA2CD5E3F}"/>
          </ac:spMkLst>
        </pc:spChg>
      </pc:sldChg>
      <pc:sldChg chg="modSp mod">
        <pc:chgData name="Sanseverino, Britnee:(PECO)" userId="c2283cd5-a352-49db-9c2e-e912c399a906" providerId="ADAL" clId="{DC1111C3-3EE1-4F1F-A522-D1621961A614}" dt="2025-09-02T18:06:00.264" v="31" actId="20577"/>
        <pc:sldMkLst>
          <pc:docMk/>
          <pc:sldMk cId="4051456550" sldId="261"/>
        </pc:sldMkLst>
        <pc:spChg chg="mod">
          <ac:chgData name="Sanseverino, Britnee:(PECO)" userId="c2283cd5-a352-49db-9c2e-e912c399a906" providerId="ADAL" clId="{DC1111C3-3EE1-4F1F-A522-D1621961A614}" dt="2025-09-02T18:06:00.264" v="31" actId="20577"/>
          <ac:spMkLst>
            <pc:docMk/>
            <pc:sldMk cId="4051456550" sldId="261"/>
            <ac:spMk id="3" creationId="{ABA7F462-CBF2-5D10-CC49-393C542C110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>
            <a:extLst>
              <a:ext uri="{FF2B5EF4-FFF2-40B4-BE49-F238E27FC236}">
                <a16:creationId xmlns:a16="http://schemas.microsoft.com/office/drawing/2014/main" id="{CF8CE85B-5141-562E-B5AF-41F7888706B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131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21" tIns="46660" rIns="93321" bIns="46660" numCol="1" anchor="t" anchorCtr="0" compatLnSpc="1">
            <a:prstTxWarp prst="textNoShape">
              <a:avLst/>
            </a:prstTxWarp>
          </a:bodyPr>
          <a:lstStyle>
            <a:lvl1pPr defTabSz="933903">
              <a:defRPr sz="1200"/>
            </a:lvl1pPr>
          </a:lstStyle>
          <a:p>
            <a:endParaRPr lang="en-US" altLang="en-US" dirty="0"/>
          </a:p>
        </p:txBody>
      </p:sp>
      <p:sp>
        <p:nvSpPr>
          <p:cNvPr id="10243" name="Rectangle 1027">
            <a:extLst>
              <a:ext uri="{FF2B5EF4-FFF2-40B4-BE49-F238E27FC236}">
                <a16:creationId xmlns:a16="http://schemas.microsoft.com/office/drawing/2014/main" id="{AE6888CB-8816-BC14-2953-F7FBD88FCF0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9970" y="0"/>
            <a:ext cx="3043131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21" tIns="46660" rIns="93321" bIns="46660" numCol="1" anchor="t" anchorCtr="0" compatLnSpc="1">
            <a:prstTxWarp prst="textNoShape">
              <a:avLst/>
            </a:prstTxWarp>
          </a:bodyPr>
          <a:lstStyle>
            <a:lvl1pPr algn="r" defTabSz="933903">
              <a:defRPr sz="1200"/>
            </a:lvl1pPr>
          </a:lstStyle>
          <a:p>
            <a:endParaRPr lang="en-US" altLang="en-US" dirty="0"/>
          </a:p>
        </p:txBody>
      </p:sp>
      <p:sp>
        <p:nvSpPr>
          <p:cNvPr id="10244" name="Rectangle 1028">
            <a:extLst>
              <a:ext uri="{FF2B5EF4-FFF2-40B4-BE49-F238E27FC236}">
                <a16:creationId xmlns:a16="http://schemas.microsoft.com/office/drawing/2014/main" id="{161DB44E-E4AC-5035-D77F-E7215A4A601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3645"/>
            <a:ext cx="3043131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21" tIns="46660" rIns="93321" bIns="46660" numCol="1" anchor="b" anchorCtr="0" compatLnSpc="1">
            <a:prstTxWarp prst="textNoShape">
              <a:avLst/>
            </a:prstTxWarp>
          </a:bodyPr>
          <a:lstStyle>
            <a:lvl1pPr defTabSz="933903">
              <a:defRPr sz="1200"/>
            </a:lvl1pPr>
          </a:lstStyle>
          <a:p>
            <a:endParaRPr lang="en-US" altLang="en-US" dirty="0"/>
          </a:p>
        </p:txBody>
      </p:sp>
      <p:sp>
        <p:nvSpPr>
          <p:cNvPr id="10245" name="Rectangle 1029">
            <a:extLst>
              <a:ext uri="{FF2B5EF4-FFF2-40B4-BE49-F238E27FC236}">
                <a16:creationId xmlns:a16="http://schemas.microsoft.com/office/drawing/2014/main" id="{5D0F1B7F-CB0F-6AE8-BBC7-65E8B17E5B3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9970" y="8843645"/>
            <a:ext cx="3043131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21" tIns="46660" rIns="93321" bIns="46660" numCol="1" anchor="b" anchorCtr="0" compatLnSpc="1">
            <a:prstTxWarp prst="textNoShape">
              <a:avLst/>
            </a:prstTxWarp>
          </a:bodyPr>
          <a:lstStyle>
            <a:lvl1pPr algn="r" defTabSz="933903">
              <a:defRPr sz="1200"/>
            </a:lvl1pPr>
          </a:lstStyle>
          <a:p>
            <a:fld id="{8F84DD25-4701-40D0-A94C-C2DBC1F5DFC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16B7A9B-8E20-6D85-34D2-29138E7A3A9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131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21" tIns="46660" rIns="93321" bIns="46660" numCol="1" anchor="t" anchorCtr="0" compatLnSpc="1">
            <a:prstTxWarp prst="textNoShape">
              <a:avLst/>
            </a:prstTxWarp>
          </a:bodyPr>
          <a:lstStyle>
            <a:lvl1pPr defTabSz="933903">
              <a:defRPr sz="1200"/>
            </a:lvl1pPr>
          </a:lstStyle>
          <a:p>
            <a:endParaRPr lang="en-US" alt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23604A5-7F99-89A0-25AC-CA825BFEC6E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9970" y="0"/>
            <a:ext cx="3043131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21" tIns="46660" rIns="93321" bIns="46660" numCol="1" anchor="t" anchorCtr="0" compatLnSpc="1">
            <a:prstTxWarp prst="textNoShape">
              <a:avLst/>
            </a:prstTxWarp>
          </a:bodyPr>
          <a:lstStyle>
            <a:lvl1pPr algn="r" defTabSz="933903">
              <a:defRPr sz="1200"/>
            </a:lvl1pPr>
          </a:lstStyle>
          <a:p>
            <a:endParaRPr lang="en-US" altLang="en-US" dirty="0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09514D75-54EC-3E36-73E0-B3ACE51D306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54550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E2D3FA77-BC03-1D0C-9A54-D12C5A34B42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838" y="4421823"/>
            <a:ext cx="5149424" cy="4189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21" tIns="46660" rIns="93321" bIns="46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D8043399-8FC0-9833-D7A6-5046CDED8EE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3645"/>
            <a:ext cx="3043131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21" tIns="46660" rIns="93321" bIns="46660" numCol="1" anchor="b" anchorCtr="0" compatLnSpc="1">
            <a:prstTxWarp prst="textNoShape">
              <a:avLst/>
            </a:prstTxWarp>
          </a:bodyPr>
          <a:lstStyle>
            <a:lvl1pPr defTabSz="933903">
              <a:defRPr sz="1200"/>
            </a:lvl1pPr>
          </a:lstStyle>
          <a:p>
            <a:endParaRPr lang="en-US" alt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E67FEA14-CA9B-9324-F72F-D969CD1937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9970" y="8843645"/>
            <a:ext cx="3043131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21" tIns="46660" rIns="93321" bIns="46660" numCol="1" anchor="b" anchorCtr="0" compatLnSpc="1">
            <a:prstTxWarp prst="textNoShape">
              <a:avLst/>
            </a:prstTxWarp>
          </a:bodyPr>
          <a:lstStyle>
            <a:lvl1pPr algn="r" defTabSz="933903">
              <a:defRPr sz="1200"/>
            </a:lvl1pPr>
          </a:lstStyle>
          <a:p>
            <a:fld id="{AA182597-ED59-46F7-8A2A-97DE22B5447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7C1987F-64B1-2733-71B6-7E64A27A7B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93F82E-0C06-4842-80C3-1B61DC359D5F}" type="slidenum">
              <a:rPr lang="en-US" altLang="en-US"/>
              <a:pPr/>
              <a:t>1</a:t>
            </a:fld>
            <a:endParaRPr lang="en-US" altLang="en-US" dirty="0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9D5D5DAC-A397-7E42-18D4-C809BB9C03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D71B4C65-EE99-E0A0-8496-EBE1C4F55F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E27D1F1-541A-82F2-498C-45EC6CD279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644341-9336-4425-A368-474C4F7861B2}" type="slidenum">
              <a:rPr lang="en-US" altLang="en-US"/>
              <a:pPr/>
              <a:t>2</a:t>
            </a:fld>
            <a:endParaRPr lang="en-US" altLang="en-US" dirty="0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381EE3AD-2ECA-1C7A-888A-013465E946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ACEED720-AA75-EBBB-6C08-3D28A9A819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3" name="Picture 9">
            <a:extLst>
              <a:ext uri="{FF2B5EF4-FFF2-40B4-BE49-F238E27FC236}">
                <a16:creationId xmlns:a16="http://schemas.microsoft.com/office/drawing/2014/main" id="{4E5F1B8C-AB0B-E580-90D0-DC75667DB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6" name="Rectangle 12">
            <a:extLst>
              <a:ext uri="{FF2B5EF4-FFF2-40B4-BE49-F238E27FC236}">
                <a16:creationId xmlns:a16="http://schemas.microsoft.com/office/drawing/2014/main" id="{CC359A9A-D19A-DE19-44C3-B9714744E48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2743200" cy="1295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9CD97553-56F0-B381-1B1E-88038BC620D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038600" y="2819400"/>
            <a:ext cx="41910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41283BE7-2404-6D70-D221-27C50206F77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429000" y="1524000"/>
            <a:ext cx="52578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pic>
        <p:nvPicPr>
          <p:cNvPr id="11279" name="Picture 15">
            <a:extLst>
              <a:ext uri="{FF2B5EF4-FFF2-40B4-BE49-F238E27FC236}">
                <a16:creationId xmlns:a16="http://schemas.microsoft.com/office/drawing/2014/main" id="{E9843978-9B27-8A34-832F-64219A9610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282575"/>
            <a:ext cx="2563813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A555C-7D42-B572-E9D3-014054D8C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3627C-62A8-51AC-79BC-CC3B956A87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7D29E3-B2CB-0ADE-EFE2-820E5B22BD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2BD63FE-15EA-4FA8-98BD-CB33DE797C97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FDFA1F-60C5-551E-2603-B7C3E29BD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CC8F17D-4EFC-7DB9-C43B-A2E431AF5A2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10428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0F082-4C69-F683-95A0-CB4A7852E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339B14-7983-69C6-2BDD-567ADAB449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EF3C73-60A4-1DE4-565C-741408C4B1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13C31F6-16CF-42F7-9521-D7CB1572D2F2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8B7AB-EA72-57A4-7195-422A3AC70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56FDF8A-CB68-4AA5-47B9-069B044E16E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53558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9CF77-6B66-9644-7993-6D9AEF025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65A13-12EC-F995-618C-E4C8BC1E69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1529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726868-7350-99A2-1A7A-17B0E47A74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62500" y="1981200"/>
            <a:ext cx="41529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9C9E5B-D1FC-7065-B02A-3CD8DC1EBC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B1D9E2B-2585-4876-8957-53F0FBA0C4A4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861721-3C8C-E189-7ECC-AE806C5BC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C22AED-60C4-7BEB-5263-5CFC02F6D009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33270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A2271-F822-27C4-CC78-56717B98A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028947-91AA-03A1-E8B3-CC030CF6F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00BC65-E347-29B3-1248-00077C8A33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4A0C8B-43F3-4929-0F51-4623826F93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FD8C6C-2547-6A80-FDB2-19BCE0557A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92832B-D541-8C5C-2BB2-D06A031DAF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21280DB-A304-4675-A74F-B8FB426F7E0B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0C61DE-7498-1932-20B3-AF0487A6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E677D8F5-A386-9BA3-0445-1BA172BFF44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15233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4CB04-FECB-A29B-D5A0-1C7DAFA11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30F66C-AB8E-0020-1E67-DBC3874FA9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9AE9FB8-7502-4216-9992-D6EDB5E60535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3289C-E0A7-144E-FD51-13370E1A2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50FE4C-A67B-2B0F-A7BD-B5268F87125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8805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2C1ADE-00AC-C6DF-6F50-FB976F0041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84F649-7020-42EC-8AD2-17CB2857F15F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D74951-8D3F-41D0-FECD-AB81BF9CE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8DF195-A6F1-E421-CF8F-F3F6154BD33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21570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BFAEB-DE72-6C0A-3C4B-F0EEEFBE5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DB4E6-7CDD-60EB-9345-1E1629E245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41160C-6F00-A9AF-7E53-B2C403AA4B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C56D30-7D8E-87F0-5CD2-A321DE0C43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3DFB9E7-321F-44EE-A887-15C8FE37F28B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19F350-E9EB-DBEF-1F9E-D2F31DC82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7A1697-8892-9FEA-B49E-0AF5F2E5A6D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41363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47775-7A28-F345-2276-891B481CB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9D99E3-EA1E-453A-E036-69C50AADCE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C2739D-E2FD-9B5E-FFA0-9C9A74BC25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338853-FB1F-BF21-5ED7-921C7B8D8F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F18CF77-48A8-432C-B6C5-E1A0234100E4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818869-AAA5-752D-A844-9400746B6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319321-177E-B945-94C2-3B67B046582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5152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6411D-F1E4-6A99-62D7-407E20573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0E1065-BF08-9D2A-BF08-204AB1E4AA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707191-5095-D069-0140-29712E6F7C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994D8D2-AF0F-4E6E-9FFA-6C45626A5290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2EC63-A374-6F3A-6543-DC847C09A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1EB98AC-47AA-D6EB-6832-EBC70593518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20067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CD87CE-96B4-830B-3CF1-EA767BB4EC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800850" y="609600"/>
            <a:ext cx="2114550" cy="6248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22478B-B722-51E5-FA96-49BC6A609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191250" cy="6248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B0A774-5CC3-F995-9CDF-51A4A28F42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0977DBA-D82C-4F6F-A344-490B2D81F156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6A3548-D75E-9D74-5539-DC6742873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187A7B7-748E-8258-EE71-3FCCDF51A247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01073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>
            <a:extLst>
              <a:ext uri="{FF2B5EF4-FFF2-40B4-BE49-F238E27FC236}">
                <a16:creationId xmlns:a16="http://schemas.microsoft.com/office/drawing/2014/main" id="{CB28854A-2032-78D9-E12B-89B52CDBA5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82C5"/>
          </a:solidFill>
        </p:spPr>
      </p:pic>
      <p:sp>
        <p:nvSpPr>
          <p:cNvPr id="1027" name="Rectangle 3">
            <a:extLst>
              <a:ext uri="{FF2B5EF4-FFF2-40B4-BE49-F238E27FC236}">
                <a16:creationId xmlns:a16="http://schemas.microsoft.com/office/drawing/2014/main" id="{C3D36816-1D40-7064-D2CE-B191153DDB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4582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5017A97-A3FA-73B9-9F0B-E95CB567AA1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chemeClr val="bg1"/>
                </a:solidFill>
                <a:latin typeface="+mn-lt"/>
              </a:defRPr>
            </a:lvl1pPr>
          </a:lstStyle>
          <a:p>
            <a:fld id="{C7FBEE97-00FD-4E1A-8C7C-6D8E03FEDEEF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925A411-5613-FC75-C395-3459A08E10A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99CC"/>
                </a:solidFill>
                <a:latin typeface="+mn-lt"/>
              </a:defRPr>
            </a:lvl1pPr>
          </a:lstStyle>
          <a:p>
            <a:endParaRPr lang="en-US" altLang="en-US" dirty="0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CD6E22C-2D8B-E272-D06D-FB05DB4F5A0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99CC"/>
                </a:solidFill>
                <a:latin typeface="+mn-lt"/>
              </a:defRPr>
            </a:lvl1pPr>
          </a:lstStyle>
          <a:p>
            <a:endParaRPr lang="en-US" altLang="en-US" dirty="0"/>
          </a:p>
        </p:txBody>
      </p:sp>
      <p:sp>
        <p:nvSpPr>
          <p:cNvPr id="1038" name="Rectangle 14">
            <a:extLst>
              <a:ext uri="{FF2B5EF4-FFF2-40B4-BE49-F238E27FC236}">
                <a16:creationId xmlns:a16="http://schemas.microsoft.com/office/drawing/2014/main" id="{FA60139B-C5CA-7F57-430A-FB39A4505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0"/>
            <a:ext cx="2133600" cy="838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A1E26983-8590-A189-CD26-CA9866187C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40" name="Rectangle 16">
            <a:extLst>
              <a:ext uri="{FF2B5EF4-FFF2-40B4-BE49-F238E27FC236}">
                <a16:creationId xmlns:a16="http://schemas.microsoft.com/office/drawing/2014/main" id="{454DB13A-29E0-DD65-802B-1795204253D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29400" y="0"/>
            <a:ext cx="3810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046" name="Picture 22">
            <a:extLst>
              <a:ext uri="{FF2B5EF4-FFF2-40B4-BE49-F238E27FC236}">
                <a16:creationId xmlns:a16="http://schemas.microsoft.com/office/drawing/2014/main" id="{8E428D43-F0FA-69D9-0371-2A1B89EB32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25" y="211138"/>
            <a:ext cx="2125663" cy="60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kern="1200">
          <a:solidFill>
            <a:srgbClr val="0082C5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2C5"/>
          </a:solidFill>
          <a:latin typeface="Arial Black" panose="020B0A040201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2C5"/>
          </a:solidFill>
          <a:latin typeface="Arial Black" panose="020B0A040201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2C5"/>
          </a:solidFill>
          <a:latin typeface="Arial Black" panose="020B0A040201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2C5"/>
          </a:solidFill>
          <a:latin typeface="Arial Black" panose="020B0A040201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2C5"/>
          </a:solidFill>
          <a:latin typeface="Arial Black" panose="020B0A040201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2C5"/>
          </a:solidFill>
          <a:latin typeface="Arial Black" panose="020B0A040201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2C5"/>
          </a:solidFill>
          <a:latin typeface="Arial Black" panose="020B0A040201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82C5"/>
          </a:solidFill>
          <a:latin typeface="Arial Black" panose="020B0A040201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ü"/>
        <a:defRPr sz="2800" kern="1200">
          <a:solidFill>
            <a:srgbClr val="0082C5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rgbClr val="0082C5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Symbol" panose="05050102010706020507" pitchFamily="18" charset="2"/>
        <a:buChar char="-"/>
        <a:defRPr sz="2000" kern="1200">
          <a:solidFill>
            <a:srgbClr val="0082C5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o"/>
        <a:defRPr kern="1200">
          <a:solidFill>
            <a:srgbClr val="0082C5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kern="1200">
          <a:solidFill>
            <a:srgbClr val="0082C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co.com/ways-to-save/for-your-home/gas-efficiency" TargetMode="External"/><Relationship Id="rId2" Type="http://schemas.openxmlformats.org/officeDocument/2006/relationships/hyperlink" Target="https://www.peco.com/ways-to-save/for-your-home/gas-conversion/for-your-neighborhood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>
            <a:extLst>
              <a:ext uri="{FF2B5EF4-FFF2-40B4-BE49-F238E27FC236}">
                <a16:creationId xmlns:a16="http://schemas.microsoft.com/office/drawing/2014/main" id="{AC812E35-772D-7DDC-E8B0-9F17725A82E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505200" y="1524000"/>
            <a:ext cx="5448300" cy="1447800"/>
          </a:xfrm>
          <a:noFill/>
          <a:ln/>
        </p:spPr>
        <p:txBody>
          <a:bodyPr/>
          <a:lstStyle/>
          <a:p>
            <a:pPr algn="ctr"/>
            <a:r>
              <a:rPr lang="en-US" altLang="en-US" sz="3200" dirty="0"/>
              <a:t> Modena Borough and PECO Project update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4CC99388-B872-1B9C-8327-A018B56F5DA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038600" y="3200400"/>
            <a:ext cx="4359275" cy="663575"/>
          </a:xfrm>
          <a:noFill/>
          <a:ln/>
        </p:spPr>
        <p:txBody>
          <a:bodyPr/>
          <a:lstStyle/>
          <a:p>
            <a:r>
              <a:rPr lang="en-US" altLang="en-US" sz="2000" b="1" dirty="0"/>
              <a:t>Tuesday September 2, 2025</a:t>
            </a:r>
          </a:p>
          <a:p>
            <a:endParaRPr lang="en-US" altLang="en-US" sz="2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3A348376-A34E-1481-A3ED-E504935950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C3A94-118F-4510-9877-904520C2064F}" type="slidenum">
              <a:rPr lang="en-US" altLang="en-US"/>
              <a:pPr/>
              <a:t>2</a:t>
            </a:fld>
            <a:endParaRPr lang="en-US" altLang="en-US" dirty="0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A4EB2C9D-4D91-F026-E3A5-9A316CF232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PECO Project Overview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EF4A7E6A-6E01-10A9-657C-861D46A69E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en-US" sz="2400" dirty="0"/>
              <a:t>PECO will be completing a gas expansion project impacting East Fallowfield township and Modena Borough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2400" dirty="0"/>
              <a:t>The purpose of this project is to provide more gas capacity on our system to both residential and commercial customers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2400" dirty="0"/>
              <a:t>The borough will see a closure of Hephzibah Hill Rd for several weeks due to the scope of work needed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2400" dirty="0"/>
              <a:t>All work in East Fallowfield has been completed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2400" dirty="0"/>
              <a:t>Danella is our qualified contractor who will be performing the work with oversight from PECO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FDB7D-469F-D07C-FAEB-79DA3B6F8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499310"/>
            <a:ext cx="7772400" cy="1143000"/>
          </a:xfrm>
        </p:spPr>
        <p:txBody>
          <a:bodyPr/>
          <a:lstStyle/>
          <a:p>
            <a:r>
              <a:rPr lang="en-US" dirty="0"/>
              <a:t>Project Map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66C538-B2C2-71A1-EB49-A92BD26387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D63FE-15EA-4FA8-98BD-CB33DE797C97}" type="slidenum">
              <a:rPr lang="en-US" altLang="en-US" smtClean="0"/>
              <a:pPr/>
              <a:t>3</a:t>
            </a:fld>
            <a:endParaRPr lang="en-US" alt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D7CBE1-1AE5-2A90-A16F-602EA2CD5E3F}"/>
              </a:ext>
            </a:extLst>
          </p:cNvPr>
          <p:cNvSpPr txBox="1">
            <a:spLocks/>
          </p:cNvSpPr>
          <p:nvPr/>
        </p:nvSpPr>
        <p:spPr bwMode="auto">
          <a:xfrm>
            <a:off x="4537905" y="1447800"/>
            <a:ext cx="4610100" cy="1792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 sz="2800" kern="1200">
                <a:solidFill>
                  <a:srgbClr val="0082C5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rgbClr val="0082C5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000" kern="1200">
                <a:solidFill>
                  <a:srgbClr val="0082C5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kern="1200">
                <a:solidFill>
                  <a:srgbClr val="0082C5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kern="1200">
                <a:solidFill>
                  <a:srgbClr val="0082C5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Work remaining from </a:t>
            </a:r>
            <a:r>
              <a:rPr lang="en-US"/>
              <a:t>Phoenix Court </a:t>
            </a:r>
            <a:r>
              <a:rPr lang="en-US" dirty="0"/>
              <a:t>and Union Street to Township border on Hephzibah Hill Road (SR 3047)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6318524-4863-890D-9AFD-57462DE60C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530016"/>
            <a:ext cx="4118805" cy="4876800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7FDBF18-56D6-7347-20E4-DD6E7C87F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021" y="3874668"/>
            <a:ext cx="4342272" cy="224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877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30465-731A-07AB-C211-435A9F20A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70953"/>
            <a:ext cx="7772400" cy="1143000"/>
          </a:xfrm>
        </p:spPr>
        <p:txBody>
          <a:bodyPr/>
          <a:lstStyle/>
          <a:p>
            <a:r>
              <a:rPr lang="en-US" dirty="0"/>
              <a:t>Detour Plans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20EA1F-7ACB-AD0F-416A-C80B9542D8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D63FE-15EA-4FA8-98BD-CB33DE797C97}" type="slidenum">
              <a:rPr lang="en-US" altLang="en-US" smtClean="0"/>
              <a:pPr/>
              <a:t>4</a:t>
            </a:fld>
            <a:endParaRPr lang="en-US" altLang="en-US" dirty="0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050ADB96-8827-87B8-4666-563DFE2175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2343558"/>
              </p:ext>
            </p:extLst>
          </p:nvPr>
        </p:nvGraphicFramePr>
        <p:xfrm>
          <a:off x="0" y="886224"/>
          <a:ext cx="8963849" cy="58008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18653517" imgH="12070080" progId="Acrobat.Document.DC">
                  <p:embed/>
                </p:oleObj>
              </mc:Choice>
              <mc:Fallback>
                <p:oleObj name="Acrobat Document" r:id="rId2" imgW="18653517" imgH="12070080" progId="Acrobat.Document.DC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050ADB96-8827-87B8-4666-563DFE2175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886224"/>
                        <a:ext cx="8963849" cy="58008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2043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E88DF-D38B-9EF6-F34D-7F85D6DF4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plan/Schedule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7F462-CBF2-5D10-CC49-393C542C11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8458200" cy="48768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PECO and Danella will be providing weekly updates to the borough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Borough will have a direct contact at Danella incase residents have questions/comments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We have been in contact with PennDot, local police/fire/EMS and school district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We anticipate work to begin around 9/15/25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Residents directly along Hephzibah Hill Road will have an opportunity to hook up to PECO Natural gas at a discounted rate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8BD44F-14A4-0D87-769D-74DEA5659E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D63FE-15EA-4FA8-98BD-CB33DE797C97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51456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F1464-2DF1-64C1-5A52-70EE6A7D9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B0FE8-57F0-454E-7E7F-AAD26A9C3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hlinkClick r:id="rId2"/>
              </a:rPr>
              <a:t>Natural Gas for Your Neighborhood | PECO - An Exelon Company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hlinkClick r:id="rId3"/>
              </a:rPr>
              <a:t>Gas Efficiency Upgrade for Your Home | PECO - An Exelon Company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B19291-6A44-DC8F-5BEA-CFC4DA896C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D63FE-15EA-4FA8-98BD-CB33DE797C97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1285292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PECO (External)</Template>
  <TotalTime>549</TotalTime>
  <Words>222</Words>
  <Application>Microsoft Office PowerPoint</Application>
  <PresentationFormat>On-screen Show (4:3)</PresentationFormat>
  <Paragraphs>30</Paragraphs>
  <Slides>6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Arial Black</vt:lpstr>
      <vt:lpstr>Symbol</vt:lpstr>
      <vt:lpstr>Times New Roman</vt:lpstr>
      <vt:lpstr>Wingdings</vt:lpstr>
      <vt:lpstr>Blank Presentation</vt:lpstr>
      <vt:lpstr>Acrobat Document</vt:lpstr>
      <vt:lpstr> Modena Borough and PECO Project update</vt:lpstr>
      <vt:lpstr>PECO Project Overview</vt:lpstr>
      <vt:lpstr>Project Map</vt:lpstr>
      <vt:lpstr>Detour Plans</vt:lpstr>
      <vt:lpstr>Communication plan/Schedule</vt:lpstr>
      <vt:lpstr>Resources</vt:lpstr>
    </vt:vector>
  </TitlesOfParts>
  <Company>Exelon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Sanseverino, Britnee:(PECO)</dc:creator>
  <cp:lastModifiedBy>Sanseverino, Britnee:(PECO)</cp:lastModifiedBy>
  <cp:revision>2</cp:revision>
  <cp:lastPrinted>2025-09-02T19:45:05Z</cp:lastPrinted>
  <dcterms:created xsi:type="dcterms:W3CDTF">2025-08-27T17:09:51Z</dcterms:created>
  <dcterms:modified xsi:type="dcterms:W3CDTF">2025-09-04T13:55:02Z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968b3d1-e05f-4796-9c23-acaf26d588cb_Enabled">
    <vt:lpwstr>true</vt:lpwstr>
  </property>
  <property fmtid="{D5CDD505-2E9C-101B-9397-08002B2CF9AE}" pid="3" name="MSIP_Label_c968b3d1-e05f-4796-9c23-acaf26d588cb_SetDate">
    <vt:lpwstr>2025-08-27T17:12:37Z</vt:lpwstr>
  </property>
  <property fmtid="{D5CDD505-2E9C-101B-9397-08002B2CF9AE}" pid="4" name="MSIP_Label_c968b3d1-e05f-4796-9c23-acaf26d588cb_Method">
    <vt:lpwstr>Standard</vt:lpwstr>
  </property>
  <property fmtid="{D5CDD505-2E9C-101B-9397-08002B2CF9AE}" pid="5" name="MSIP_Label_c968b3d1-e05f-4796-9c23-acaf26d588cb_Name">
    <vt:lpwstr>Company Confidential Information</vt:lpwstr>
  </property>
  <property fmtid="{D5CDD505-2E9C-101B-9397-08002B2CF9AE}" pid="6" name="MSIP_Label_c968b3d1-e05f-4796-9c23-acaf26d588cb_SiteId">
    <vt:lpwstr>600d01fc-055f-49c6-868f-3ecfcc791773</vt:lpwstr>
  </property>
  <property fmtid="{D5CDD505-2E9C-101B-9397-08002B2CF9AE}" pid="7" name="MSIP_Label_c968b3d1-e05f-4796-9c23-acaf26d588cb_ActionId">
    <vt:lpwstr>03f57b58-f56b-4f3a-976c-47d4f2cc41df</vt:lpwstr>
  </property>
  <property fmtid="{D5CDD505-2E9C-101B-9397-08002B2CF9AE}" pid="8" name="MSIP_Label_c968b3d1-e05f-4796-9c23-acaf26d588cb_ContentBits">
    <vt:lpwstr>0</vt:lpwstr>
  </property>
  <property fmtid="{D5CDD505-2E9C-101B-9397-08002B2CF9AE}" pid="9" name="MSIP_Label_c968b3d1-e05f-4796-9c23-acaf26d588cb_Tag">
    <vt:lpwstr>10, 3, 0, 1</vt:lpwstr>
  </property>
</Properties>
</file>